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66" r:id="rId2"/>
    <p:sldId id="257" r:id="rId3"/>
    <p:sldId id="282" r:id="rId4"/>
    <p:sldId id="272" r:id="rId5"/>
    <p:sldId id="276" r:id="rId6"/>
    <p:sldId id="281" r:id="rId7"/>
    <p:sldId id="277" r:id="rId8"/>
    <p:sldId id="278" r:id="rId9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CC33"/>
    <a:srgbClr val="004620"/>
    <a:srgbClr val="F1F1F1"/>
    <a:srgbClr val="3C6445"/>
    <a:srgbClr val="EFEFEF"/>
    <a:srgbClr val="FF9900"/>
    <a:srgbClr val="ECECEE"/>
    <a:srgbClr val="1317BF"/>
    <a:srgbClr val="FFCA08"/>
    <a:srgbClr val="0F75B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9021" autoAdjust="0"/>
    <p:restoredTop sz="94679" autoAdjust="0"/>
  </p:normalViewPr>
  <p:slideViewPr>
    <p:cSldViewPr snapToGrid="0">
      <p:cViewPr>
        <p:scale>
          <a:sx n="86" d="100"/>
          <a:sy n="86" d="100"/>
        </p:scale>
        <p:origin x="-1428" y="-7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5.6927117397407904E-2"/>
          <c:y val="3.0693941344452587E-2"/>
          <c:w val="0.9430728826025927"/>
          <c:h val="0.92842232411369097"/>
        </c:manualLayout>
      </c:layout>
      <c:pieChart>
        <c:varyColors val="1"/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5.6927117397407904E-2"/>
          <c:y val="3.069394134445259E-2"/>
          <c:w val="0.94307288260259281"/>
          <c:h val="0.92842232411369097"/>
        </c:manualLayout>
      </c:layout>
      <c:pieChart>
        <c:varyColors val="1"/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5.6927117397407904E-2"/>
          <c:y val="3.069394134445259E-2"/>
          <c:w val="0.94307288260259281"/>
          <c:h val="0.92842232411369097"/>
        </c:manualLayout>
      </c:layout>
      <c:pie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 </c:v>
                </c:pt>
              </c:strCache>
            </c:strRef>
          </c:tx>
          <c:dPt>
            <c:idx val="0"/>
            <c:spPr>
              <a:solidFill>
                <a:schemeClr val="accent3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838-4E59-BFBF-1D53B3EC79A3}"/>
              </c:ext>
            </c:extLst>
          </c:dPt>
          <c:dPt>
            <c:idx val="1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838-4E59-BFBF-1D53B3EC79A3}"/>
              </c:ext>
            </c:extLst>
          </c:dPt>
          <c:dPt>
            <c:idx val="2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838-4E59-BFBF-1D53B3EC79A3}"/>
              </c:ext>
            </c:extLst>
          </c:dPt>
          <c:dPt>
            <c:idx val="3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838-4E59-BFBF-1D53B3EC79A3}"/>
              </c:ext>
            </c:extLst>
          </c:dPt>
          <c:dPt>
            <c:idx val="4"/>
            <c:spPr>
              <a:solidFill>
                <a:schemeClr val="accent5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838-4E59-BFBF-1D53B3EC79A3}"/>
              </c:ext>
            </c:extLst>
          </c:dPt>
          <c:dPt>
            <c:idx val="5"/>
            <c:spPr>
              <a:solidFill>
                <a:srgbClr val="92D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838-4E59-BFBF-1D53B3EC79A3}"/>
              </c:ext>
            </c:extLst>
          </c:dPt>
          <c:dPt>
            <c:idx val="6"/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E838-4E59-BFBF-1D53B3EC79A3}"/>
              </c:ext>
            </c:extLst>
          </c:dPt>
          <c:val>
            <c:numRef>
              <c:f>Sheet1!$A$2:$A$8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E838-4E59-BFBF-1D53B3EC79A3}"/>
            </c:ext>
          </c:extLst>
        </c:ser>
        <c:ser>
          <c:idx val="1"/>
          <c:order val="1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E838-4E59-BFBF-1D53B3EC79A3}"/>
            </c:ext>
          </c:extLst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622F2-26CD-45FD-806F-5F95D62A7002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8363E-B832-4A2B-BF22-D434DDD48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1844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8363E-B832-4A2B-BF22-D434DDD48C6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8363E-B832-4A2B-BF22-D434DDD48C6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6931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8363E-B832-4A2B-BF22-D434DDD48C6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729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A7CD1-480A-40E1-AEB5-3B690E1D442E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07E84-33A2-4506-946C-6E8B38E0AE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A7CD1-480A-40E1-AEB5-3B690E1D442E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07E84-33A2-4506-946C-6E8B38E0AE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A7CD1-480A-40E1-AEB5-3B690E1D442E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07E84-33A2-4506-946C-6E8B38E0AE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A7CD1-480A-40E1-AEB5-3B690E1D442E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07E84-33A2-4506-946C-6E8B38E0AE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A7CD1-480A-40E1-AEB5-3B690E1D442E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07E84-33A2-4506-946C-6E8B38E0AE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A7CD1-480A-40E1-AEB5-3B690E1D442E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07E84-33A2-4506-946C-6E8B38E0AE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A7CD1-480A-40E1-AEB5-3B690E1D442E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07E84-33A2-4506-946C-6E8B38E0AE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A7CD1-480A-40E1-AEB5-3B690E1D442E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07E84-33A2-4506-946C-6E8B38E0AE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A7CD1-480A-40E1-AEB5-3B690E1D442E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07E84-33A2-4506-946C-6E8B38E0AE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A7CD1-480A-40E1-AEB5-3B690E1D442E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07E84-33A2-4506-946C-6E8B38E0AE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A7CD1-480A-40E1-AEB5-3B690E1D442E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07E84-33A2-4506-946C-6E8B38E0AE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A7CD1-480A-40E1-AEB5-3B690E1D442E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07E84-33A2-4506-946C-6E8B38E0AE5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drive.google.com/file/d/1kpI0TLXzrfFS8f8L79T99CUpbUlQSY0O/view?usp=drive_link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13" Type="http://schemas.openxmlformats.org/officeDocument/2006/relationships/image" Target="../media/image21.jpeg"/><Relationship Id="rId3" Type="http://schemas.openxmlformats.org/officeDocument/2006/relationships/image" Target="../media/image13.jpeg"/><Relationship Id="rId7" Type="http://schemas.openxmlformats.org/officeDocument/2006/relationships/chart" Target="../charts/chart2.xml"/><Relationship Id="rId12" Type="http://schemas.openxmlformats.org/officeDocument/2006/relationships/image" Target="../media/image20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64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387526" y="3258850"/>
            <a:ext cx="4578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Brush Script MT" panose="03060802040406070304" pitchFamily="66" charset="0"/>
              </a:rPr>
              <a:t> Cordially Invite You</a:t>
            </a:r>
          </a:p>
        </p:txBody>
      </p:sp>
      <p:sp>
        <p:nvSpPr>
          <p:cNvPr id="13" name="Rounded Rectangle 12"/>
          <p:cNvSpPr>
            <a:spLocks noChangeAspect="1"/>
          </p:cNvSpPr>
          <p:nvPr/>
        </p:nvSpPr>
        <p:spPr>
          <a:xfrm>
            <a:off x="270236" y="139298"/>
            <a:ext cx="6343263" cy="9683574"/>
          </a:xfrm>
          <a:prstGeom prst="roundRect">
            <a:avLst>
              <a:gd name="adj" fmla="val 1599"/>
            </a:avLst>
          </a:prstGeom>
          <a:noFill/>
          <a:ln w="28575">
            <a:solidFill>
              <a:srgbClr val="0F75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1832461" y="1900363"/>
            <a:ext cx="3051268" cy="1216907"/>
            <a:chOff x="1685710" y="8033304"/>
            <a:chExt cx="3751385" cy="1899139"/>
          </a:xfrm>
        </p:grpSpPr>
        <p:sp>
          <p:nvSpPr>
            <p:cNvPr id="21" name="Flowchart: Preparation 20"/>
            <p:cNvSpPr/>
            <p:nvPr/>
          </p:nvSpPr>
          <p:spPr>
            <a:xfrm>
              <a:off x="1685710" y="8033304"/>
              <a:ext cx="3751385" cy="1899139"/>
            </a:xfrm>
            <a:prstGeom prst="flowChartPreparation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754120" y="8267785"/>
              <a:ext cx="2344615" cy="1296877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bliqueBottomLeft"/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DSB</a:t>
              </a:r>
            </a:p>
          </p:txBody>
        </p:sp>
      </p:grpSp>
      <p:pic>
        <p:nvPicPr>
          <p:cNvPr id="28" name="Picture 27" descr="e6c0e9c79a5a3e3b820e4ee21b0e36d2-removebg-preview.png"/>
          <p:cNvPicPr>
            <a:picLocks noChangeAspect="1"/>
          </p:cNvPicPr>
          <p:nvPr/>
        </p:nvPicPr>
        <p:blipFill>
          <a:blip r:embed="rId3"/>
          <a:srcRect b="40695"/>
          <a:stretch>
            <a:fillRect/>
          </a:stretch>
        </p:blipFill>
        <p:spPr>
          <a:xfrm>
            <a:off x="124690" y="4385620"/>
            <a:ext cx="6587836" cy="2555507"/>
          </a:xfrm>
          <a:prstGeom prst="rect">
            <a:avLst/>
          </a:prstGeom>
        </p:spPr>
      </p:pic>
      <p:sp>
        <p:nvSpPr>
          <p:cNvPr id="30" name="TextBox 29">
            <a:hlinkClick r:id="rId4"/>
          </p:cNvPr>
          <p:cNvSpPr txBox="1"/>
          <p:nvPr/>
        </p:nvSpPr>
        <p:spPr>
          <a:xfrm>
            <a:off x="644238" y="4796170"/>
            <a:ext cx="569421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IC-GIF 2024 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  <a:latin typeface="Rockwell" panose="020606030202050204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International Conference on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Rockwell" panose="020606030202050204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Gold, Infrastructure &amp; Food</a:t>
            </a:r>
          </a:p>
          <a:p>
            <a:pPr algn="ctr"/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Rockwell" panose="02060603020205020403" pitchFamily="18" charset="0"/>
                <a:cs typeface="Times New Roman" panose="02020603050405020304" pitchFamily="18" charset="0"/>
              </a:rPr>
              <a:t>17</a:t>
            </a:r>
            <a:r>
              <a:rPr lang="en-US" sz="2800" b="1" baseline="300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Rockwell" panose="02060603020205020403" pitchFamily="18" charset="0"/>
                <a:cs typeface="Times New Roman" panose="02020603050405020304" pitchFamily="18" charset="0"/>
              </a:rPr>
              <a:t>th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Rockwell" panose="02060603020205020403" pitchFamily="18" charset="0"/>
                <a:cs typeface="Times New Roman" panose="02020603050405020304" pitchFamily="18" charset="0"/>
              </a:rPr>
              <a:t> August 2024</a:t>
            </a:r>
            <a:endParaRPr lang="en-US" sz="2800" b="1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935664" y="3843546"/>
            <a:ext cx="8234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Brush Script MT" panose="03060802040406070304" pitchFamily="66" charset="0"/>
              </a:rPr>
              <a:t>for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674915" y="8795657"/>
            <a:ext cx="5949478" cy="887917"/>
            <a:chOff x="571499" y="-85725"/>
            <a:chExt cx="6010333" cy="908685"/>
          </a:xfrm>
        </p:grpSpPr>
        <p:sp>
          <p:nvSpPr>
            <p:cNvPr id="31" name="Rounded Rectangle 30"/>
            <p:cNvSpPr/>
            <p:nvPr/>
          </p:nvSpPr>
          <p:spPr>
            <a:xfrm>
              <a:off x="571499" y="-85725"/>
              <a:ext cx="5663931" cy="908685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59242" y="51322"/>
              <a:ext cx="5622590" cy="598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rgbClr val="FFFF00"/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www.360realestate360.com</a:t>
              </a:r>
            </a:p>
          </p:txBody>
        </p:sp>
      </p:grpSp>
      <p:pic>
        <p:nvPicPr>
          <p:cNvPr id="18" name="Picture 17" descr="d39de6533f41a03b6e5128acd220110a-removebg-preview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868410">
            <a:off x="716247" y="1888926"/>
            <a:ext cx="1187243" cy="1582076"/>
          </a:xfrm>
          <a:prstGeom prst="rect">
            <a:avLst/>
          </a:prstGeom>
        </p:spPr>
      </p:pic>
      <p:pic>
        <p:nvPicPr>
          <p:cNvPr id="19" name="Picture 18" descr="d39de6533f41a03b6e5128acd220110a-removebg-preview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600555" flipH="1">
            <a:off x="4801986" y="1889232"/>
            <a:ext cx="1312102" cy="174845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47134" y="321276"/>
            <a:ext cx="61895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DSB </a:t>
            </a:r>
            <a:r>
              <a:rPr lang="en-US" sz="4400" b="1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UTSAV </a:t>
            </a:r>
            <a:r>
              <a:rPr lang="en-US" sz="4400" b="1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2024</a:t>
            </a:r>
          </a:p>
          <a:p>
            <a:pPr algn="ctr"/>
            <a:r>
              <a:rPr lang="en-US" sz="4400" b="1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Meet &amp; Greet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4284" y="6853970"/>
            <a:ext cx="58778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endParaRPr lang="en-US" sz="1400" b="1" dirty="0">
              <a:solidFill>
                <a:srgbClr val="FFFFFF"/>
              </a:solidFill>
              <a:effectLst/>
              <a:latin typeface="Rockwell" panose="020606030202050204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b="1" dirty="0">
                <a:solidFill>
                  <a:srgbClr val="746256"/>
                </a:solidFill>
                <a:effectLst/>
                <a:latin typeface="Rockwell" panose="020606030202050204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Rockwell" panose="020606030202050204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1200"/>
              </a:spcAft>
            </a:pP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Rockwell" panose="020606030202050204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Venue</a:t>
            </a:r>
            <a:endParaRPr lang="en-US" sz="28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Rockwell" panose="020606030202050204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solidFill>
                  <a:srgbClr val="00B0F0"/>
                </a:solidFill>
                <a:latin typeface="Rockwell" panose="020606030202050204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FFFF00"/>
                </a:solidFill>
                <a:latin typeface="Rockwell" panose="020606030202050204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V.P Golden Mahal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  <a:latin typeface="Rockwell" panose="020606030202050204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Madurai, Tamilnadu, India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ed Rectangle 34"/>
          <p:cNvSpPr/>
          <p:nvPr/>
        </p:nvSpPr>
        <p:spPr>
          <a:xfrm>
            <a:off x="242596" y="130630"/>
            <a:ext cx="6363477" cy="9663404"/>
          </a:xfrm>
          <a:prstGeom prst="roundRect">
            <a:avLst>
              <a:gd name="adj" fmla="val 6188"/>
            </a:avLst>
          </a:prstGeom>
          <a:solidFill>
            <a:srgbClr val="00206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272248" y="190362"/>
            <a:ext cx="4250366" cy="407406"/>
          </a:xfrm>
          <a:prstGeom prst="roundRect">
            <a:avLst>
              <a:gd name="adj" fmla="val 47778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PROGRAM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2738" y="679700"/>
            <a:ext cx="63852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Rockwell" panose="02060603020205020403" pitchFamily="18" charset="0"/>
              </a:rPr>
              <a:t>Theme: </a:t>
            </a:r>
            <a:r>
              <a:rPr lang="en-US" b="1" dirty="0">
                <a:solidFill>
                  <a:schemeClr val="tx2"/>
                </a:solidFill>
                <a:latin typeface="Rockwell" panose="02060603020205020403" pitchFamily="18" charset="0"/>
              </a:rPr>
              <a:t> 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>
                <a:solidFill>
                  <a:schemeClr val="tx2"/>
                </a:solidFill>
                <a:latin typeface="Rockwell" panose="02060603020205020403" pitchFamily="18" charset="0"/>
              </a:rPr>
              <a:t/>
            </a:r>
            <a:br>
              <a:rPr lang="en-US" b="1" dirty="0">
                <a:solidFill>
                  <a:schemeClr val="tx2"/>
                </a:solidFill>
                <a:latin typeface="Rockwell" panose="02060603020205020403" pitchFamily="18" charset="0"/>
              </a:rPr>
            </a:br>
            <a:r>
              <a:rPr lang="en-US" b="1" dirty="0">
                <a:solidFill>
                  <a:srgbClr val="FFFF00"/>
                </a:solidFill>
                <a:latin typeface="Rockwell" panose="02060603020205020403" pitchFamily="18" charset="0"/>
              </a:rPr>
              <a:t>Focus:  </a:t>
            </a:r>
            <a:r>
              <a:rPr lang="en-US" dirty="0">
                <a:solidFill>
                  <a:srgbClr val="004620"/>
                </a:solidFill>
                <a:highlight>
                  <a:srgbClr val="EFEFEF"/>
                </a:highlight>
                <a:latin typeface="Rockwell" panose="02060603020205020403" pitchFamily="18" charset="0"/>
              </a:rPr>
              <a:t>R &amp; D</a:t>
            </a:r>
            <a:r>
              <a:rPr lang="en-US" dirty="0">
                <a:solidFill>
                  <a:srgbClr val="00462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highlight>
                  <a:srgbClr val="EFEFEF"/>
                </a:highlight>
                <a:latin typeface="Times New Roman" pitchFamily="18" charset="0"/>
                <a:cs typeface="Times New Roman" pitchFamily="18" charset="0"/>
              </a:rPr>
              <a:t>, Business Opportunities and Investment Plans</a:t>
            </a:r>
            <a:r>
              <a:rPr lang="en-US" b="1" dirty="0">
                <a:solidFill>
                  <a:schemeClr val="bg1"/>
                </a:solidFill>
                <a:highlight>
                  <a:srgbClr val="EFEFEF"/>
                </a:highlight>
                <a:latin typeface="Rockwell" panose="02060603020205020403" pitchFamily="18" charset="0"/>
              </a:rPr>
              <a:t/>
            </a:r>
            <a:br>
              <a:rPr lang="en-US" b="1" dirty="0">
                <a:solidFill>
                  <a:schemeClr val="bg1"/>
                </a:solidFill>
                <a:highlight>
                  <a:srgbClr val="EFEFEF"/>
                </a:highlight>
                <a:latin typeface="Rockwell" panose="02060603020205020403" pitchFamily="18" charset="0"/>
              </a:rPr>
            </a:br>
            <a:r>
              <a:rPr lang="en-US" b="1" dirty="0">
                <a:solidFill>
                  <a:schemeClr val="tx2"/>
                </a:solidFill>
                <a:latin typeface="Rockwell" panose="02060603020205020403" pitchFamily="18" charset="0"/>
              </a:rPr>
              <a:t/>
            </a:r>
            <a:br>
              <a:rPr lang="en-US" b="1" dirty="0">
                <a:solidFill>
                  <a:schemeClr val="tx2"/>
                </a:solidFill>
                <a:latin typeface="Rockwell" panose="02060603020205020403" pitchFamily="18" charset="0"/>
              </a:rPr>
            </a:br>
            <a:r>
              <a:rPr lang="en-US" b="1" dirty="0">
                <a:solidFill>
                  <a:srgbClr val="FFFF00"/>
                </a:solidFill>
                <a:latin typeface="Rockwell" panose="02060603020205020403" pitchFamily="18" charset="0"/>
              </a:rPr>
              <a:t>Timing: </a:t>
            </a:r>
            <a:r>
              <a:rPr lang="en-US" b="1" dirty="0">
                <a:solidFill>
                  <a:srgbClr val="004620"/>
                </a:solidFill>
                <a:highlight>
                  <a:srgbClr val="EFEFEF"/>
                </a:highlight>
                <a:latin typeface="Rockwell" panose="02060603020205020403" pitchFamily="18" charset="0"/>
              </a:rPr>
              <a:t>10:00 AM to 9:00 PM</a:t>
            </a:r>
            <a:endParaRPr lang="en-US" dirty="0">
              <a:solidFill>
                <a:srgbClr val="004620"/>
              </a:solidFill>
              <a:highlight>
                <a:srgbClr val="EFEFEF"/>
              </a:highligh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1210" y="2238960"/>
            <a:ext cx="6140552" cy="8325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INAUGURAL FUNCTION</a:t>
            </a:r>
          </a:p>
          <a:p>
            <a:endParaRPr lang="en-US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17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Prayer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Welcome Speech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Introduction of President 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by Dr. </a:t>
            </a:r>
            <a:r>
              <a:rPr lang="en-US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Dharmasa</a:t>
            </a: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, Muscat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Presidential Address 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Aims &amp; Objectives of  DESIGN SPRING BUSINESS 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by Dr. C. Jayalakshmi, USA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Overview of  RM Land &amp; Promoters 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FFCA08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by Mrs. </a:t>
            </a:r>
            <a:r>
              <a:rPr lang="en-US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Parameswari</a:t>
            </a: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, Madurai, India</a:t>
            </a:r>
            <a:endParaRPr lang="en-US" sz="1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Introduction of Chief Guest 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by Dr. Vinitha 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Chief Guest Address</a:t>
            </a:r>
            <a:r>
              <a:rPr lang="en-US" dirty="0">
                <a:solidFill>
                  <a:srgbClr val="FFCA08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en-US" sz="1200" dirty="0">
              <a:solidFill>
                <a:srgbClr val="FFCA08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Introduction of Guest of Honor of ICGIF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by Dr. </a:t>
            </a:r>
            <a:r>
              <a:rPr lang="en-US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Devanand</a:t>
            </a: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Maski</a:t>
            </a: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Guest of Honor Address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Vote of Thanks 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by IEEE Student Branch, National University, Oman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600" b="1" dirty="0">
              <a:solidFill>
                <a:srgbClr val="FFCA0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61tY+X-LcrL._AC_UF1000_1000_QL80_-removebg-previe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24721" y="2361201"/>
            <a:ext cx="1156860" cy="186922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16694" y="720705"/>
            <a:ext cx="2248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004620"/>
                </a:solidFill>
                <a:highlight>
                  <a:srgbClr val="F1F1F1"/>
                </a:highlight>
                <a:latin typeface="Times New Roman" pitchFamily="18" charset="0"/>
                <a:cs typeface="Times New Roman" pitchFamily="18" charset="0"/>
              </a:rPr>
              <a:t>CLEAN &amp; GREEN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A617A44-8E39-4B27-AFB5-4FFC3061C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ed Rectangle 34">
            <a:extLst>
              <a:ext uri="{FF2B5EF4-FFF2-40B4-BE49-F238E27FC236}">
                <a16:creationId xmlns:a16="http://schemas.microsoft.com/office/drawing/2014/main" xmlns="" id="{4B947F1A-F781-8104-5198-4052945255CC}"/>
              </a:ext>
            </a:extLst>
          </p:cNvPr>
          <p:cNvSpPr/>
          <p:nvPr/>
        </p:nvSpPr>
        <p:spPr>
          <a:xfrm>
            <a:off x="258417" y="168965"/>
            <a:ext cx="6410740" cy="9601200"/>
          </a:xfrm>
          <a:prstGeom prst="roundRect">
            <a:avLst>
              <a:gd name="adj" fmla="val 6188"/>
            </a:avLst>
          </a:prstGeom>
          <a:solidFill>
            <a:srgbClr val="002060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B587C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455A6F49-31D7-3366-CD2D-EC6E0D9607D1}"/>
              </a:ext>
            </a:extLst>
          </p:cNvPr>
          <p:cNvSpPr txBox="1"/>
          <p:nvPr/>
        </p:nvSpPr>
        <p:spPr>
          <a:xfrm>
            <a:off x="602699" y="612086"/>
            <a:ext cx="6792685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President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Dr. K.S.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Sai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Balaji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9F2936">
                  <a:lumMod val="20000"/>
                  <a:lumOff val="80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Deputy Collector, Tamilnadu, India.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Chief Guest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Mr.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Pashupathy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Gopalan (USA)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CEO,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Fenice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Group, Chennai, India.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Guest of Honor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Dr. M. Balaji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Dean,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Thiyagarajar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School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Mangt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., Madurai, India.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Special Guests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“Anbu Palam”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Padmasri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Kalyana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Sundaram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"Cine Fame"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Smt.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Kutty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Padmini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9F2936">
                  <a:lumMod val="20000"/>
                  <a:lumOff val="80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Special Invitees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Sri. B.A.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Ramesh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, Chairman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Thanga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Mayil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Jewellery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Madurai, India.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Sri.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Jeyakumar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 Director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Jeyabharath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Builders, Madurai, India.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Sri.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Thirumurugan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F2936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CEO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Madurai Pandian 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Appalam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India.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Smt.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Rajkumari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Jeevagan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Managing Partner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Wings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Waalai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group of Hotels,  Madurai, India.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Sri.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Sankarakrishnan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SK Properties, Chennai, India.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Dr. P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Mahendran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Dean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Tamilnadu Agricultural University, Madurai, India.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Sri.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Shaji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Correspondent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Annai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Fathima College, Madurai, India.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en-US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Sri.Venkatragavan, Director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Herblis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 Group, Madurai, India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8370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ed Rectangle 34"/>
          <p:cNvSpPr/>
          <p:nvPr/>
        </p:nvSpPr>
        <p:spPr>
          <a:xfrm>
            <a:off x="224590" y="152840"/>
            <a:ext cx="6432884" cy="9642091"/>
          </a:xfrm>
          <a:prstGeom prst="roundRect">
            <a:avLst>
              <a:gd name="adj" fmla="val 6188"/>
            </a:avLst>
          </a:prstGeom>
          <a:solidFill>
            <a:srgbClr val="00206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26861" y="6291861"/>
            <a:ext cx="5921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Felicitation of ICGIF Committee members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0507" y="3197467"/>
            <a:ext cx="6496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ICGIF Proceedings Release by the Guest of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Honour</a:t>
            </a:r>
            <a:endParaRPr lang="en-US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37538" y="3903017"/>
            <a:ext cx="2416629" cy="1937660"/>
            <a:chOff x="3973458" y="198266"/>
            <a:chExt cx="1730657" cy="1295743"/>
          </a:xfrm>
        </p:grpSpPr>
        <p:pic>
          <p:nvPicPr>
            <p:cNvPr id="22" name="Picture 21" descr="040cf2b1dfb993d2a4bf7fbe689781c5-removebg-preview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73458" y="198266"/>
              <a:ext cx="1730657" cy="1295743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4622343" y="405240"/>
              <a:ext cx="979439" cy="311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</a:rPr>
                <a:t>ICGIF-2024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2332091" y="7275240"/>
            <a:ext cx="438361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“GOOD MAN”- Short film </a:t>
            </a:r>
            <a:endParaRPr lang="en-US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Release by Special Guest</a:t>
            </a:r>
          </a:p>
          <a:p>
            <a:pPr algn="ctr"/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"Cine Fame” Kutty Padmini</a:t>
            </a:r>
            <a:endParaRPr lang="en-US" sz="2400" b="1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19" descr="WhatsApp_Image_2024-06-18_at_7.16.01_PM-removebg-previe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7611" y="7171689"/>
            <a:ext cx="1880313" cy="12535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TextBox 16"/>
          <p:cNvSpPr txBox="1"/>
          <p:nvPr/>
        </p:nvSpPr>
        <p:spPr>
          <a:xfrm>
            <a:off x="1567768" y="4871847"/>
            <a:ext cx="5059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Technical Sessions : 1.15 PM to 4.00 PM</a:t>
            </a:r>
            <a:endParaRPr lang="en-US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1836" y="1288256"/>
            <a:ext cx="594584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Book Release by the Chief Guest</a:t>
            </a:r>
          </a:p>
          <a:p>
            <a:endParaRPr lang="en-US" b="1" u="sng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b="1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en-US" b="1" dirty="0">
              <a:solidFill>
                <a:srgbClr val="00B05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Picture 25" descr="illustration-of-book-icon-free-vector-removebg-preview.png"/>
          <p:cNvPicPr>
            <a:picLocks noChangeAspect="1"/>
          </p:cNvPicPr>
          <p:nvPr/>
        </p:nvPicPr>
        <p:blipFill>
          <a:blip r:embed="rId4" cstate="print"/>
          <a:srcRect l="20160" t="24320" r="20640" b="23520"/>
          <a:stretch>
            <a:fillRect/>
          </a:stretch>
        </p:blipFill>
        <p:spPr>
          <a:xfrm>
            <a:off x="784795" y="1897326"/>
            <a:ext cx="1015808" cy="895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7" name="TextBox 26"/>
          <p:cNvSpPr txBox="1"/>
          <p:nvPr/>
        </p:nvSpPr>
        <p:spPr>
          <a:xfrm>
            <a:off x="2654726" y="542936"/>
            <a:ext cx="26316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EVENTS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D235B17-36F3-C1B9-59D0-CB1871D20008}"/>
              </a:ext>
            </a:extLst>
          </p:cNvPr>
          <p:cNvSpPr txBox="1"/>
          <p:nvPr/>
        </p:nvSpPr>
        <p:spPr>
          <a:xfrm>
            <a:off x="1758315" y="1997830"/>
            <a:ext cx="47678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3C6445"/>
                </a:solidFill>
                <a:highlight>
                  <a:srgbClr val="F1F1F1"/>
                </a:highlight>
                <a:latin typeface="Times New Roman" pitchFamily="18" charset="0"/>
                <a:cs typeface="Times New Roman" pitchFamily="18" charset="0"/>
              </a:rPr>
              <a:t>GREEN POWER &amp; GREEN ENERGY TECHNOLOGY USEFUL IN THIS MODERN WORLD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ed Rectangle 34"/>
          <p:cNvSpPr/>
          <p:nvPr/>
        </p:nvSpPr>
        <p:spPr>
          <a:xfrm>
            <a:off x="224590" y="130626"/>
            <a:ext cx="6432884" cy="9642091"/>
          </a:xfrm>
          <a:prstGeom prst="roundRect">
            <a:avLst>
              <a:gd name="adj" fmla="val 6188"/>
            </a:avLst>
          </a:prstGeom>
          <a:solidFill>
            <a:srgbClr val="00206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79468" y="2011764"/>
            <a:ext cx="2949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Keynote Speakers: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3472" y="287994"/>
            <a:ext cx="3963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SEMINAR</a:t>
            </a: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SESSION - I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016417" y="749452"/>
            <a:ext cx="2194823" cy="187985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025371" y="727087"/>
            <a:ext cx="23604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Topics: GIF</a:t>
            </a:r>
          </a:p>
          <a:p>
            <a:pPr>
              <a:buFont typeface="Wingdings" pitchFamily="2" charset="2"/>
              <a:buChar char="v"/>
            </a:pPr>
            <a:r>
              <a:rPr lang="en-US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Gold</a:t>
            </a:r>
          </a:p>
          <a:p>
            <a:pPr>
              <a:buFont typeface="Wingdings" pitchFamily="2" charset="2"/>
              <a:buChar char="v"/>
            </a:pPr>
            <a:r>
              <a:rPr lang="en-US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Infrastructure</a:t>
            </a:r>
          </a:p>
          <a:p>
            <a:pPr>
              <a:buFont typeface="Wingdings" pitchFamily="2" charset="2"/>
              <a:buChar char="v"/>
            </a:pPr>
            <a:r>
              <a:rPr lang="en-US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Food</a:t>
            </a:r>
          </a:p>
          <a:p>
            <a:pPr>
              <a:buFont typeface="Wingdings" pitchFamily="2" charset="2"/>
              <a:buChar char="v"/>
            </a:pPr>
            <a:r>
              <a:rPr lang="en-US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Investment plans</a:t>
            </a:r>
          </a:p>
          <a:p>
            <a:pPr>
              <a:buFont typeface="Wingdings" pitchFamily="2" charset="2"/>
              <a:buChar char="v"/>
            </a:pPr>
            <a:r>
              <a:rPr lang="en-US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Health is Wealth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1891" y="2693043"/>
            <a:ext cx="6298282" cy="6909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Prakasham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Reddy Shetty,</a:t>
            </a: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Emeritus Scientist, CSIR-IICT, Hyderabad, India</a:t>
            </a:r>
          </a:p>
          <a:p>
            <a:endParaRPr lang="en-US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Dr. Gururaj Kulkarni</a:t>
            </a: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Sr.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Laproscopic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Surgeon, BADR ALSAMAA, Muscat, Oman</a:t>
            </a:r>
          </a:p>
          <a:p>
            <a:endParaRPr lang="en-US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Dr. L. John Kennedy, FRSC</a:t>
            </a: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Professor of Physics, Vellore Institute of Technology, Chennai, </a:t>
            </a: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Tamilnadu, India</a:t>
            </a:r>
          </a:p>
          <a:p>
            <a:endParaRPr lang="en-US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Prabhavathi</a:t>
            </a:r>
            <a:endParaRPr lang="en-US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Professor of Cardiology,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Jayadeva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Institute of  Medical Science,    </a:t>
            </a: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Bangalore, India</a:t>
            </a:r>
          </a:p>
          <a:p>
            <a:endParaRPr lang="en-US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Mr. </a:t>
            </a:r>
            <a:r>
              <a:rPr lang="en-US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Rajamanikkam</a:t>
            </a:r>
            <a:endParaRPr lang="en-US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Chairman, RM Land &amp; Promoters, Madurai, Tamilnadu, India</a:t>
            </a:r>
          </a:p>
          <a:p>
            <a:endParaRPr lang="en-IN" sz="1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Mr. </a:t>
            </a:r>
            <a:r>
              <a:rPr lang="en-US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Chellappa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Investment Planner, Fund Office,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Madurai,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TN, India</a:t>
            </a:r>
          </a:p>
          <a:p>
            <a:endParaRPr lang="en-US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Ms.Varshini</a:t>
            </a:r>
            <a:endParaRPr lang="en-US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Founder, Varshini’s Kitchen, The Culinary School, Bangalore, </a:t>
            </a: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India</a:t>
            </a:r>
          </a:p>
          <a:p>
            <a:pPr>
              <a:buFont typeface="Wingdings" pitchFamily="2" charset="2"/>
              <a:buChar char="v"/>
            </a:pP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5489457-609B-04A5-33DB-8BE58EDF8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ed Rectangle 34">
            <a:extLst>
              <a:ext uri="{FF2B5EF4-FFF2-40B4-BE49-F238E27FC236}">
                <a16:creationId xmlns:a16="http://schemas.microsoft.com/office/drawing/2014/main" xmlns="" id="{A570A71F-6DC3-4195-5514-445DCB55FBF3}"/>
              </a:ext>
            </a:extLst>
          </p:cNvPr>
          <p:cNvSpPr/>
          <p:nvPr/>
        </p:nvSpPr>
        <p:spPr>
          <a:xfrm>
            <a:off x="224590" y="116338"/>
            <a:ext cx="6432884" cy="9642091"/>
          </a:xfrm>
          <a:prstGeom prst="roundRect">
            <a:avLst>
              <a:gd name="adj" fmla="val 6188"/>
            </a:avLst>
          </a:prstGeom>
          <a:solidFill>
            <a:srgbClr val="00206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xmlns="" id="{FEACA622-3791-4CC4-0E3F-2B0D807FFA26}"/>
              </a:ext>
            </a:extLst>
          </p:cNvPr>
          <p:cNvSpPr/>
          <p:nvPr/>
        </p:nvSpPr>
        <p:spPr>
          <a:xfrm>
            <a:off x="3075392" y="881941"/>
            <a:ext cx="3417758" cy="1708427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E2C347A-6D6E-539B-F488-126BC299D092}"/>
              </a:ext>
            </a:extLst>
          </p:cNvPr>
          <p:cNvSpPr txBox="1"/>
          <p:nvPr/>
        </p:nvSpPr>
        <p:spPr>
          <a:xfrm>
            <a:off x="3239716" y="909622"/>
            <a:ext cx="34177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Topics: Green Awareness</a:t>
            </a:r>
          </a:p>
          <a:p>
            <a:pPr>
              <a:buFont typeface="Wingdings" pitchFamily="2" charset="2"/>
              <a:buChar char="v"/>
            </a:pPr>
            <a:r>
              <a:rPr lang="en-US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Agriculture</a:t>
            </a:r>
          </a:p>
          <a:p>
            <a:pPr>
              <a:buFont typeface="Wingdings" pitchFamily="2" charset="2"/>
              <a:buChar char="v"/>
            </a:pPr>
            <a:r>
              <a:rPr lang="en-US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Waste Management</a:t>
            </a:r>
          </a:p>
          <a:p>
            <a:pPr>
              <a:buFont typeface="Wingdings" pitchFamily="2" charset="2"/>
              <a:buChar char="v"/>
            </a:pPr>
            <a:r>
              <a:rPr lang="en-US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Education</a:t>
            </a:r>
          </a:p>
          <a:p>
            <a:pPr>
              <a:buFont typeface="Wingdings" pitchFamily="2" charset="2"/>
              <a:buChar char="v"/>
            </a:pPr>
            <a:r>
              <a:rPr lang="en-US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Marketing</a:t>
            </a:r>
          </a:p>
          <a:p>
            <a:pPr>
              <a:buFont typeface="Wingdings" pitchFamily="2" charset="2"/>
              <a:buChar char="v"/>
            </a:pPr>
            <a:r>
              <a:rPr lang="en-US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Green Library </a:t>
            </a:r>
          </a:p>
          <a:p>
            <a:pPr>
              <a:buFont typeface="Wingdings" pitchFamily="2" charset="2"/>
              <a:buChar char="v"/>
            </a:pPr>
            <a:endParaRPr lang="en-US" b="1" dirty="0">
              <a:solidFill>
                <a:srgbClr val="33CC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D667CAE3-FE60-AF7E-BD83-97323C59F4FB}"/>
              </a:ext>
            </a:extLst>
          </p:cNvPr>
          <p:cNvSpPr txBox="1"/>
          <p:nvPr/>
        </p:nvSpPr>
        <p:spPr>
          <a:xfrm>
            <a:off x="384312" y="2860118"/>
            <a:ext cx="6249097" cy="7340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Dr. K S Sai Balaji</a:t>
            </a: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Deputy Collector, Tamilnadu, India</a:t>
            </a:r>
          </a:p>
          <a:p>
            <a:endParaRPr lang="en-US" sz="1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Narasamma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Nippatiapalli</a:t>
            </a:r>
            <a:endParaRPr lang="en-US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Civil &amp; Environmental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Engg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., Indian Institute of Technology, </a:t>
            </a: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Tirupati, Andhra Pradesh, India</a:t>
            </a: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(Ministry of Education, Govt. of India)</a:t>
            </a:r>
          </a:p>
          <a:p>
            <a:endParaRPr lang="en-US" sz="1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Devanand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Maski</a:t>
            </a:r>
            <a:endParaRPr lang="en-US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University of  Agricultural Science, Raichur, Karnataka, </a:t>
            </a: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India (Govt. of Karnataka)</a:t>
            </a:r>
          </a:p>
          <a:p>
            <a:endParaRPr lang="en-US" sz="105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Dharmasa</a:t>
            </a:r>
            <a:endParaRPr lang="en-US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IEEE Awardee &amp; Sr. Member, National University, Oman</a:t>
            </a:r>
          </a:p>
          <a:p>
            <a:endParaRPr lang="en-US" sz="105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Dr. Jayalakshmi (USA)</a:t>
            </a: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Director, Spring Academy &amp; DSB Consultant</a:t>
            </a:r>
          </a:p>
          <a:p>
            <a:endParaRPr lang="en-US" sz="105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Dr. G Vinitha</a:t>
            </a: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Professor of Physics, Vellore Institute of Technology, </a:t>
            </a: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Chennai, Tamilnadu, India</a:t>
            </a:r>
          </a:p>
          <a:p>
            <a:endParaRPr lang="en-US" sz="1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Bharathyraja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MBA ( London)</a:t>
            </a: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Chairman, V Crore International, Madurai, Tamilnadu, India</a:t>
            </a:r>
          </a:p>
          <a:p>
            <a:endParaRPr lang="en-US" sz="105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Dr. D. Mercy Lydia</a:t>
            </a: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Librarian,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Karunya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University, Coimbatore, Tamilnadu, India</a:t>
            </a:r>
          </a:p>
          <a:p>
            <a:endParaRPr lang="en-US" sz="1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68484DA-FAAD-A2F7-598A-BDC5C05A0F06}"/>
              </a:ext>
            </a:extLst>
          </p:cNvPr>
          <p:cNvSpPr txBox="1"/>
          <p:nvPr/>
        </p:nvSpPr>
        <p:spPr>
          <a:xfrm>
            <a:off x="441724" y="358721"/>
            <a:ext cx="4450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SEMINAR</a:t>
            </a: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SESSION - II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B9858DF-2510-E339-157D-15E5CE2BD19D}"/>
              </a:ext>
            </a:extLst>
          </p:cNvPr>
          <p:cNvSpPr txBox="1"/>
          <p:nvPr/>
        </p:nvSpPr>
        <p:spPr>
          <a:xfrm>
            <a:off x="479469" y="2299749"/>
            <a:ext cx="2949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Keynote Speakers:</a:t>
            </a:r>
          </a:p>
        </p:txBody>
      </p:sp>
    </p:spTree>
    <p:extLst>
      <p:ext uri="{BB962C8B-B14F-4D97-AF65-F5344CB8AC3E}">
        <p14:creationId xmlns:p14="http://schemas.microsoft.com/office/powerpoint/2010/main" xmlns="" val="119402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ed Rectangle 34"/>
          <p:cNvSpPr/>
          <p:nvPr/>
        </p:nvSpPr>
        <p:spPr>
          <a:xfrm>
            <a:off x="125310" y="134035"/>
            <a:ext cx="6432884" cy="9642091"/>
          </a:xfrm>
          <a:prstGeom prst="roundRect">
            <a:avLst>
              <a:gd name="adj" fmla="val 6188"/>
            </a:avLst>
          </a:prstGeom>
          <a:solidFill>
            <a:srgbClr val="00206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817470" y="695210"/>
            <a:ext cx="5095642" cy="81554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817470" y="729013"/>
            <a:ext cx="50288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Event evolving with Short film Team</a:t>
            </a:r>
          </a:p>
          <a:p>
            <a:pPr>
              <a:buFont typeface="Wingdings" pitchFamily="2" charset="2"/>
              <a:buChar char="v"/>
            </a:pPr>
            <a:r>
              <a:rPr lang="en-US" sz="2000" b="1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Event evolving with Students &amp; Reviewers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7660" y="1847700"/>
            <a:ext cx="5548184" cy="82061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24252" y="1902675"/>
            <a:ext cx="5906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33CC3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GREEN AWARDs Function: </a:t>
            </a:r>
          </a:p>
          <a:p>
            <a:pPr algn="ctr"/>
            <a:r>
              <a:rPr lang="en-US" sz="2400" b="1" dirty="0">
                <a:solidFill>
                  <a:srgbClr val="33CC3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Award presentations in various sectors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3697" y="3005254"/>
            <a:ext cx="2778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Stage for Sponsors</a:t>
            </a:r>
          </a:p>
          <a:p>
            <a:pPr>
              <a:buFont typeface="Wingdings" pitchFamily="2" charset="2"/>
              <a:buChar char="q"/>
            </a:pP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Valedictory Address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4561" y="3968574"/>
            <a:ext cx="2193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Comperes </a:t>
            </a:r>
            <a:endParaRPr lang="en-US" sz="2400" b="1" u="sng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" name="Picture 36" descr="images-removebg-preview.png"/>
          <p:cNvPicPr>
            <a:picLocks noChangeAspect="1"/>
          </p:cNvPicPr>
          <p:nvPr/>
        </p:nvPicPr>
        <p:blipFill>
          <a:blip r:embed="rId2"/>
          <a:srcRect b="23070"/>
          <a:stretch>
            <a:fillRect/>
          </a:stretch>
        </p:blipFill>
        <p:spPr>
          <a:xfrm flipH="1">
            <a:off x="1629036" y="4362925"/>
            <a:ext cx="799838" cy="936502"/>
          </a:xfrm>
          <a:prstGeom prst="rect">
            <a:avLst/>
          </a:prstGeom>
        </p:spPr>
      </p:pic>
      <p:pic>
        <p:nvPicPr>
          <p:cNvPr id="38" name="Picture 37" descr="man-speaking-into-a-microphone-vector-7497593-removebg-preview.png"/>
          <p:cNvPicPr>
            <a:picLocks noChangeAspect="1"/>
          </p:cNvPicPr>
          <p:nvPr/>
        </p:nvPicPr>
        <p:blipFill>
          <a:blip r:embed="rId3" cstate="print"/>
          <a:srcRect b="36455"/>
          <a:stretch>
            <a:fillRect/>
          </a:stretch>
        </p:blipFill>
        <p:spPr>
          <a:xfrm>
            <a:off x="4672013" y="4367929"/>
            <a:ext cx="955603" cy="923597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449638" y="5516559"/>
            <a:ext cx="2829532" cy="594795"/>
          </a:xfrm>
          <a:prstGeom prst="rect">
            <a:avLst/>
          </a:prstGeom>
          <a:solidFill>
            <a:srgbClr val="EFEFE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299806" y="5573603"/>
            <a:ext cx="30399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Ms.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Vinola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J, Research Scholar</a:t>
            </a:r>
          </a:p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VIT- Chennai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6243" y="6131220"/>
            <a:ext cx="2802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Cultural Programs:</a:t>
            </a:r>
          </a:p>
        </p:txBody>
      </p:sp>
      <p:pic>
        <p:nvPicPr>
          <p:cNvPr id="42" name="Picture 41" descr="istockphoto-668190128-612x612-removebg-preview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79622" y="6347135"/>
            <a:ext cx="1124260" cy="1124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3" name="TextBox 42"/>
          <p:cNvSpPr txBox="1"/>
          <p:nvPr/>
        </p:nvSpPr>
        <p:spPr>
          <a:xfrm>
            <a:off x="299806" y="7540052"/>
            <a:ext cx="593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5.00 PM-6.00 PM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Indisha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Fine Arts &amp; Trust Chennai Presents “MARGAM” –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Bharatha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Nattiyam</a:t>
            </a:r>
            <a:endParaRPr lang="en-US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" name="Picture 43" descr="downloa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1431" y="8325537"/>
            <a:ext cx="1322452" cy="5289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5" name="TextBox 44"/>
          <p:cNvSpPr txBox="1"/>
          <p:nvPr/>
        </p:nvSpPr>
        <p:spPr>
          <a:xfrm>
            <a:off x="299806" y="8998310"/>
            <a:ext cx="63933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6.30 PM-8.00 PM - Light Music </a:t>
            </a:r>
          </a:p>
          <a:p>
            <a:pPr algn="ctr"/>
            <a:r>
              <a:rPr lang="en-US" sz="17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Sri Sai Super Hits Orchestra -Mr. Pandian &amp; Group-Madurai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429001" y="5521466"/>
            <a:ext cx="2979362" cy="663405"/>
          </a:xfrm>
          <a:prstGeom prst="rect">
            <a:avLst/>
          </a:prstGeom>
          <a:solidFill>
            <a:srgbClr val="EFEFE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3429000" y="5588216"/>
            <a:ext cx="3068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Mr. Arvind M, Research Scholar  VIT- Chennai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ed Rectangle 34"/>
          <p:cNvSpPr/>
          <p:nvPr/>
        </p:nvSpPr>
        <p:spPr>
          <a:xfrm>
            <a:off x="117348" y="29167"/>
            <a:ext cx="6432884" cy="9642091"/>
          </a:xfrm>
          <a:prstGeom prst="roundRect">
            <a:avLst>
              <a:gd name="adj" fmla="val 6188"/>
            </a:avLst>
          </a:prstGeom>
          <a:solidFill>
            <a:srgbClr val="00206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1" name="Chart 20"/>
          <p:cNvGraphicFramePr/>
          <p:nvPr>
            <p:extLst>
              <p:ext uri="{D42A27DB-BD31-4B8C-83A1-F6EECF244321}">
                <p14:modId xmlns:p14="http://schemas.microsoft.com/office/powerpoint/2010/main" xmlns="" val="1561230347"/>
              </p:ext>
            </p:extLst>
          </p:nvPr>
        </p:nvGraphicFramePr>
        <p:xfrm>
          <a:off x="1004340" y="2824397"/>
          <a:ext cx="4167735" cy="3923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" name="Oval 23"/>
          <p:cNvSpPr/>
          <p:nvPr/>
        </p:nvSpPr>
        <p:spPr>
          <a:xfrm>
            <a:off x="2548326" y="374754"/>
            <a:ext cx="2053653" cy="554636"/>
          </a:xfrm>
          <a:prstGeom prst="ellipse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863120" y="464695"/>
            <a:ext cx="1888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Main Sponsor</a:t>
            </a:r>
          </a:p>
        </p:txBody>
      </p:sp>
      <p:sp>
        <p:nvSpPr>
          <p:cNvPr id="27" name="Oval 26"/>
          <p:cNvSpPr/>
          <p:nvPr/>
        </p:nvSpPr>
        <p:spPr>
          <a:xfrm>
            <a:off x="2638269" y="1828799"/>
            <a:ext cx="1936229" cy="482183"/>
          </a:xfrm>
          <a:prstGeom prst="ellipse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013022" y="1873771"/>
            <a:ext cx="1441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 Sponsor</a:t>
            </a:r>
          </a:p>
        </p:txBody>
      </p:sp>
      <p:pic>
        <p:nvPicPr>
          <p:cNvPr id="31" name="Picture 30" descr="WhatsApp Image 2024-06-15 at 10.50.38 AM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775" y="1214204"/>
            <a:ext cx="802850" cy="691089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1274163" y="1184223"/>
            <a:ext cx="5801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RM Land Promoters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Thirumangalam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Madurai.</a:t>
            </a:r>
          </a:p>
        </p:txBody>
      </p:sp>
      <p:pic>
        <p:nvPicPr>
          <p:cNvPr id="47" name="Picture 46" descr="Spring Event Managem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4716" y="2471910"/>
            <a:ext cx="749872" cy="381185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1321635" y="2475876"/>
            <a:ext cx="6623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Spring Academy, Chennai.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768" y="6430974"/>
            <a:ext cx="624246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Event </a:t>
            </a:r>
            <a:r>
              <a:rPr lang="en-US" sz="20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Organisers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Design Spring Business, India</a:t>
            </a:r>
          </a:p>
          <a:p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Spring Event Management, USA</a:t>
            </a:r>
            <a:endParaRPr lang="en-US" dirty="0">
              <a:solidFill>
                <a:srgbClr val="FFFF00"/>
              </a:solidFill>
            </a:endParaRPr>
          </a:p>
          <a:p>
            <a:endParaRPr lang="en-US" sz="2000" b="1" u="sng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Event coordinators:</a:t>
            </a:r>
          </a:p>
          <a:p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Mrs.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Parameswari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B.Com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., RM Promoters, Tamilnadu, India</a:t>
            </a:r>
          </a:p>
          <a:p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Mrs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Sowmiya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 B.E, DSB, India</a:t>
            </a:r>
          </a:p>
        </p:txBody>
      </p:sp>
      <p:pic>
        <p:nvPicPr>
          <p:cNvPr id="13" name="Picture 12" descr="Spring Event Managemen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1341" y="7561741"/>
            <a:ext cx="689547" cy="350520"/>
          </a:xfrm>
          <a:prstGeom prst="rect">
            <a:avLst/>
          </a:prstGeom>
        </p:spPr>
      </p:pic>
      <p:pic>
        <p:nvPicPr>
          <p:cNvPr id="14" name="Picture 13" descr="DSB Logo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1341" y="6989459"/>
            <a:ext cx="419725" cy="419725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xmlns="" id="{E188BB00-9052-9852-99F1-1C373B303D24}"/>
              </a:ext>
            </a:extLst>
          </p:cNvPr>
          <p:cNvGraphicFramePr/>
          <p:nvPr/>
        </p:nvGraphicFramePr>
        <p:xfrm>
          <a:off x="1117631" y="2878015"/>
          <a:ext cx="4622737" cy="4149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xmlns="" id="{510A8281-9362-6B2D-D08C-78017EE2D701}"/>
              </a:ext>
            </a:extLst>
          </p:cNvPr>
          <p:cNvGraphicFramePr/>
          <p:nvPr/>
        </p:nvGraphicFramePr>
        <p:xfrm>
          <a:off x="1117631" y="2878015"/>
          <a:ext cx="4622737" cy="4149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D00B9C3-DAE5-6AB3-791C-C22A1BE7EB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485097">
            <a:off x="2294857" y="3604934"/>
            <a:ext cx="1568941" cy="621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7C59F17-5BC5-AEA2-F28F-915D3E887D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8746624">
            <a:off x="3389598" y="3478507"/>
            <a:ext cx="1264136" cy="739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0A24002-5EA5-26C7-0616-A927351B962E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305463" y="4186311"/>
            <a:ext cx="944601" cy="9225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843E45A-91B7-0DE7-51DB-D3215228E19F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6786"/>
          <a:stretch>
            <a:fillRect/>
          </a:stretch>
        </p:blipFill>
        <p:spPr bwMode="auto">
          <a:xfrm rot="2347253">
            <a:off x="3835563" y="5466249"/>
            <a:ext cx="1187353" cy="394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823D45C-7CD4-C01D-AD55-A4C1851EBD74}"/>
              </a:ext>
            </a:extLst>
          </p:cNvPr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0049" y="5860365"/>
            <a:ext cx="745588" cy="6611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34ACD85-055F-CAEB-C73F-B34F232C1741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171873" y="5438335"/>
            <a:ext cx="698686" cy="664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24" descr="Vijayadha.png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927952" y="4318611"/>
            <a:ext cx="683046" cy="683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solidFill>
            <a:schemeClr val="bg1">
              <a:lumMod val="7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2071</TotalTime>
  <Words>645</Words>
  <Application>Microsoft Office PowerPoint</Application>
  <PresentationFormat>A4 Paper (210x297 mm)</PresentationFormat>
  <Paragraphs>179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Smart</cp:lastModifiedBy>
  <cp:revision>332</cp:revision>
  <dcterms:created xsi:type="dcterms:W3CDTF">2022-04-14T05:14:00Z</dcterms:created>
  <dcterms:modified xsi:type="dcterms:W3CDTF">2024-06-24T04:34:08Z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06DEB9E0485B496C92F60DFC85925E27</vt:lpwstr>
  </property>
  <property fmtid="{D5CDD505-2E9C-101B-9397-08002B2CF9AE}" pid="3" name="KSOProductBuildVer">
    <vt:lpwstr>1033-11.2.0.11074</vt:lpwstr>
  </property>
</Properties>
</file>